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70" r:id="rId4"/>
    <p:sldId id="260" r:id="rId5"/>
    <p:sldId id="272" r:id="rId6"/>
    <p:sldId id="267" r:id="rId7"/>
    <p:sldId id="268" r:id="rId8"/>
    <p:sldId id="271" r:id="rId9"/>
    <p:sldId id="265" r:id="rId10"/>
  </p:sldIdLst>
  <p:sldSz cx="6858000" cy="9144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3" autoAdjust="0"/>
    <p:restoredTop sz="87725" autoAdjust="0"/>
  </p:normalViewPr>
  <p:slideViewPr>
    <p:cSldViewPr>
      <p:cViewPr>
        <p:scale>
          <a:sx n="100" d="100"/>
          <a:sy n="100" d="100"/>
        </p:scale>
        <p:origin x="-1854" y="1800"/>
      </p:cViewPr>
      <p:guideLst>
        <p:guide orient="horz" pos="2880"/>
        <p:guide pos="2160"/>
      </p:guideLst>
    </p:cSldViewPr>
  </p:slideViewPr>
  <p:outlineViewPr>
    <p:cViewPr>
      <p:scale>
        <a:sx n="33" d="100"/>
        <a:sy n="33" d="100"/>
      </p:scale>
      <p:origin x="0" y="5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CA"/>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40A2379F-D468-4106-A9F7-D1143D4908E1}" type="datetimeFigureOut">
              <a:rPr lang="en-CA" smtClean="0"/>
              <a:t>2018-01-14</a:t>
            </a:fld>
            <a:endParaRPr lang="en-CA"/>
          </a:p>
        </p:txBody>
      </p:sp>
      <p:sp>
        <p:nvSpPr>
          <p:cNvPr id="4" name="Slide Image Placeholder 3"/>
          <p:cNvSpPr>
            <a:spLocks noGrp="1" noRot="1" noChangeAspect="1"/>
          </p:cNvSpPr>
          <p:nvPr>
            <p:ph type="sldImg" idx="2"/>
          </p:nvPr>
        </p:nvSpPr>
        <p:spPr>
          <a:xfrm>
            <a:off x="2122488" y="696913"/>
            <a:ext cx="2613025" cy="3486150"/>
          </a:xfrm>
          <a:prstGeom prst="rect">
            <a:avLst/>
          </a:prstGeom>
          <a:noFill/>
          <a:ln w="12700">
            <a:solidFill>
              <a:prstClr val="black"/>
            </a:solidFill>
          </a:ln>
        </p:spPr>
        <p:txBody>
          <a:bodyPr vert="horz" lIns="92830" tIns="46415" rIns="92830" bIns="46415" rtlCol="0" anchor="ctr"/>
          <a:lstStyle/>
          <a:p>
            <a:endParaRPr lang="en-CA"/>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CA6F0E84-87A6-49F9-BFB6-DC09EA152D2B}" type="slidenum">
              <a:rPr lang="en-CA" smtClean="0"/>
              <a:t>‹#›</a:t>
            </a:fld>
            <a:endParaRPr lang="en-CA"/>
          </a:p>
        </p:txBody>
      </p:sp>
    </p:spTree>
    <p:extLst>
      <p:ext uri="{BB962C8B-B14F-4D97-AF65-F5344CB8AC3E}">
        <p14:creationId xmlns:p14="http://schemas.microsoft.com/office/powerpoint/2010/main" val="374022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6F0E84-87A6-49F9-BFB6-DC09EA152D2B}" type="slidenum">
              <a:rPr lang="en-CA" smtClean="0"/>
              <a:t>1</a:t>
            </a:fld>
            <a:endParaRPr lang="en-CA"/>
          </a:p>
        </p:txBody>
      </p:sp>
    </p:spTree>
    <p:extLst>
      <p:ext uri="{BB962C8B-B14F-4D97-AF65-F5344CB8AC3E}">
        <p14:creationId xmlns:p14="http://schemas.microsoft.com/office/powerpoint/2010/main" val="304538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6F0E84-87A6-49F9-BFB6-DC09EA152D2B}" type="slidenum">
              <a:rPr lang="en-CA" smtClean="0"/>
              <a:t>6</a:t>
            </a:fld>
            <a:endParaRPr lang="en-CA"/>
          </a:p>
        </p:txBody>
      </p:sp>
    </p:spTree>
    <p:extLst>
      <p:ext uri="{BB962C8B-B14F-4D97-AF65-F5344CB8AC3E}">
        <p14:creationId xmlns:p14="http://schemas.microsoft.com/office/powerpoint/2010/main" val="2835276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CA"/>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D7E1FF0-3AC9-4FC1-80FA-3D15CEB4D890}" type="datetime1">
              <a:rPr lang="en-CA" smtClean="0"/>
              <a:t>2018-01-14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DFEA1A-1C19-4A02-9D7A-2B9D6F915E72}" type="slidenum">
              <a:rPr lang="en-CA" smtClean="0"/>
              <a:t>‹#›</a:t>
            </a:fld>
            <a:endParaRPr lang="en-CA"/>
          </a:p>
        </p:txBody>
      </p:sp>
    </p:spTree>
    <p:extLst>
      <p:ext uri="{BB962C8B-B14F-4D97-AF65-F5344CB8AC3E}">
        <p14:creationId xmlns:p14="http://schemas.microsoft.com/office/powerpoint/2010/main" val="3988086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B0AFBB3-1574-4A2D-A064-EBAE33BC84D2}" type="datetime1">
              <a:rPr lang="en-CA" smtClean="0"/>
              <a:t>2018-01-14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DFEA1A-1C19-4A02-9D7A-2B9D6F915E72}" type="slidenum">
              <a:rPr lang="en-CA" smtClean="0"/>
              <a:t>‹#›</a:t>
            </a:fld>
            <a:endParaRPr lang="en-CA"/>
          </a:p>
        </p:txBody>
      </p:sp>
    </p:spTree>
    <p:extLst>
      <p:ext uri="{BB962C8B-B14F-4D97-AF65-F5344CB8AC3E}">
        <p14:creationId xmlns:p14="http://schemas.microsoft.com/office/powerpoint/2010/main" val="3072201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2A481BD-72FF-4785-B46E-3CF54E44727C}" type="datetime1">
              <a:rPr lang="en-CA" smtClean="0"/>
              <a:t>2018-01-14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DFEA1A-1C19-4A02-9D7A-2B9D6F915E72}" type="slidenum">
              <a:rPr lang="en-CA" smtClean="0"/>
              <a:t>‹#›</a:t>
            </a:fld>
            <a:endParaRPr lang="en-CA"/>
          </a:p>
        </p:txBody>
      </p:sp>
    </p:spTree>
    <p:extLst>
      <p:ext uri="{BB962C8B-B14F-4D97-AF65-F5344CB8AC3E}">
        <p14:creationId xmlns:p14="http://schemas.microsoft.com/office/powerpoint/2010/main" val="218699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FADB2B0-F832-4B00-9132-7F992BD803CD}" type="datetime1">
              <a:rPr lang="en-CA" smtClean="0"/>
              <a:t>2018-01-14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DFEA1A-1C19-4A02-9D7A-2B9D6F915E72}" type="slidenum">
              <a:rPr lang="en-CA" smtClean="0"/>
              <a:t>‹#›</a:t>
            </a:fld>
            <a:endParaRPr lang="en-CA"/>
          </a:p>
        </p:txBody>
      </p:sp>
    </p:spTree>
    <p:extLst>
      <p:ext uri="{BB962C8B-B14F-4D97-AF65-F5344CB8AC3E}">
        <p14:creationId xmlns:p14="http://schemas.microsoft.com/office/powerpoint/2010/main" val="862060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3E1B5D-59D0-44AB-92F9-618254842CB5}" type="datetime1">
              <a:rPr lang="en-CA" smtClean="0"/>
              <a:t>2018-01-14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DFEA1A-1C19-4A02-9D7A-2B9D6F915E72}" type="slidenum">
              <a:rPr lang="en-CA" smtClean="0"/>
              <a:t>‹#›</a:t>
            </a:fld>
            <a:endParaRPr lang="en-CA"/>
          </a:p>
        </p:txBody>
      </p:sp>
    </p:spTree>
    <p:extLst>
      <p:ext uri="{BB962C8B-B14F-4D97-AF65-F5344CB8AC3E}">
        <p14:creationId xmlns:p14="http://schemas.microsoft.com/office/powerpoint/2010/main" val="3536655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BC3F2AF-E2F7-4360-A844-DE9C46DA645B}" type="datetime1">
              <a:rPr lang="en-CA" smtClean="0"/>
              <a:t>2018-01-14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EDFEA1A-1C19-4A02-9D7A-2B9D6F915E72}" type="slidenum">
              <a:rPr lang="en-CA" smtClean="0"/>
              <a:t>‹#›</a:t>
            </a:fld>
            <a:endParaRPr lang="en-CA"/>
          </a:p>
        </p:txBody>
      </p:sp>
    </p:spTree>
    <p:extLst>
      <p:ext uri="{BB962C8B-B14F-4D97-AF65-F5344CB8AC3E}">
        <p14:creationId xmlns:p14="http://schemas.microsoft.com/office/powerpoint/2010/main" val="2876830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EA84093-A2F9-4502-BDA1-A105F280C9B5}" type="datetime1">
              <a:rPr lang="en-CA" smtClean="0"/>
              <a:t>2018-01-14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EDFEA1A-1C19-4A02-9D7A-2B9D6F915E72}" type="slidenum">
              <a:rPr lang="en-CA" smtClean="0"/>
              <a:t>‹#›</a:t>
            </a:fld>
            <a:endParaRPr lang="en-CA"/>
          </a:p>
        </p:txBody>
      </p:sp>
    </p:spTree>
    <p:extLst>
      <p:ext uri="{BB962C8B-B14F-4D97-AF65-F5344CB8AC3E}">
        <p14:creationId xmlns:p14="http://schemas.microsoft.com/office/powerpoint/2010/main" val="148604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479232B-661C-44DE-9A72-91EF100FCB93}" type="datetime1">
              <a:rPr lang="en-CA" smtClean="0"/>
              <a:t>2018-01-14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EDFEA1A-1C19-4A02-9D7A-2B9D6F915E72}" type="slidenum">
              <a:rPr lang="en-CA" smtClean="0"/>
              <a:t>‹#›</a:t>
            </a:fld>
            <a:endParaRPr lang="en-CA"/>
          </a:p>
        </p:txBody>
      </p:sp>
    </p:spTree>
    <p:extLst>
      <p:ext uri="{BB962C8B-B14F-4D97-AF65-F5344CB8AC3E}">
        <p14:creationId xmlns:p14="http://schemas.microsoft.com/office/powerpoint/2010/main" val="731472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E3625-B18C-4A24-BE7C-EEF0FAB67D6D}" type="datetime1">
              <a:rPr lang="en-CA" smtClean="0"/>
              <a:t>2018-01-14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EDFEA1A-1C19-4A02-9D7A-2B9D6F915E72}" type="slidenum">
              <a:rPr lang="en-CA" smtClean="0"/>
              <a:t>‹#›</a:t>
            </a:fld>
            <a:endParaRPr lang="en-CA"/>
          </a:p>
        </p:txBody>
      </p:sp>
    </p:spTree>
    <p:extLst>
      <p:ext uri="{BB962C8B-B14F-4D97-AF65-F5344CB8AC3E}">
        <p14:creationId xmlns:p14="http://schemas.microsoft.com/office/powerpoint/2010/main" val="3820566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FBA71-1DBD-47BF-8F0D-0020DDF1616F}" type="datetime1">
              <a:rPr lang="en-CA" smtClean="0"/>
              <a:t>2018-01-14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EDFEA1A-1C19-4A02-9D7A-2B9D6F915E72}" type="slidenum">
              <a:rPr lang="en-CA" smtClean="0"/>
              <a:t>‹#›</a:t>
            </a:fld>
            <a:endParaRPr lang="en-CA"/>
          </a:p>
        </p:txBody>
      </p:sp>
    </p:spTree>
    <p:extLst>
      <p:ext uri="{BB962C8B-B14F-4D97-AF65-F5344CB8AC3E}">
        <p14:creationId xmlns:p14="http://schemas.microsoft.com/office/powerpoint/2010/main" val="2346755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CE80A8-9202-4148-817F-B45DFFA3A585}" type="datetime1">
              <a:rPr lang="en-CA" smtClean="0"/>
              <a:t>2018-01-14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EDFEA1A-1C19-4A02-9D7A-2B9D6F915E72}" type="slidenum">
              <a:rPr lang="en-CA" smtClean="0"/>
              <a:t>‹#›</a:t>
            </a:fld>
            <a:endParaRPr lang="en-CA"/>
          </a:p>
        </p:txBody>
      </p:sp>
    </p:spTree>
    <p:extLst>
      <p:ext uri="{BB962C8B-B14F-4D97-AF65-F5344CB8AC3E}">
        <p14:creationId xmlns:p14="http://schemas.microsoft.com/office/powerpoint/2010/main" val="1555857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74D876C-AB4F-4DA5-B5FB-5B3EC1297343}" type="datetime1">
              <a:rPr lang="en-CA" smtClean="0"/>
              <a:t>2018-01-14</a:t>
            </a:fld>
            <a:endParaRPr lang="en-CA"/>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EDFEA1A-1C19-4A02-9D7A-2B9D6F915E72}" type="slidenum">
              <a:rPr lang="en-CA" smtClean="0"/>
              <a:t>‹#›</a:t>
            </a:fld>
            <a:endParaRPr lang="en-CA"/>
          </a:p>
        </p:txBody>
      </p:sp>
    </p:spTree>
    <p:extLst>
      <p:ext uri="{BB962C8B-B14F-4D97-AF65-F5344CB8AC3E}">
        <p14:creationId xmlns:p14="http://schemas.microsoft.com/office/powerpoint/2010/main" val="1195187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mashkinonje.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friendsofmashkinonje@gmail.com" TargetMode="External"/><Relationship Id="rId2" Type="http://schemas.openxmlformats.org/officeDocument/2006/relationships/hyperlink" Target="http://www.mashkinonje.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2117584"/>
          </a:xfrm>
          <a:ln>
            <a:solidFill>
              <a:schemeClr val="tx1">
                <a:lumMod val="95000"/>
                <a:lumOff val="5000"/>
              </a:schemeClr>
            </a:solidFill>
          </a:ln>
        </p:spPr>
        <p:txBody>
          <a:bodyPr>
            <a:normAutofit/>
          </a:bodyPr>
          <a:lstStyle/>
          <a:p>
            <a:r>
              <a:rPr lang="en-CA" sz="4000" dirty="0" smtClean="0"/>
              <a:t>Wetlands Observer </a:t>
            </a:r>
            <a:br>
              <a:rPr lang="en-CA" sz="4000" dirty="0" smtClean="0"/>
            </a:br>
            <a:r>
              <a:rPr lang="en-CA" sz="4000" dirty="0" smtClean="0"/>
              <a:t>Mashkinonje Provincial Park</a:t>
            </a:r>
            <a:r>
              <a:rPr lang="en-CA" sz="3600" dirty="0" smtClean="0"/>
              <a:t/>
            </a:r>
            <a:br>
              <a:rPr lang="en-CA" sz="3600" dirty="0" smtClean="0"/>
            </a:br>
            <a:r>
              <a:rPr lang="en-CA" sz="2200" dirty="0" smtClean="0"/>
              <a:t>email address:  friendsofmashkinonje@gmail.com</a:t>
            </a:r>
            <a:br>
              <a:rPr lang="en-CA" sz="2200" dirty="0" smtClean="0"/>
            </a:br>
            <a:r>
              <a:rPr lang="en-CA" sz="2200" dirty="0" smtClean="0"/>
              <a:t>Vol 18 Issue 1                   January 2018                                                                                          </a:t>
            </a:r>
            <a:endParaRPr lang="en-CA" sz="2200" dirty="0"/>
          </a:p>
        </p:txBody>
      </p:sp>
      <p:sp>
        <p:nvSpPr>
          <p:cNvPr id="11" name="Content Placeholder 10"/>
          <p:cNvSpPr>
            <a:spLocks noGrp="1"/>
          </p:cNvSpPr>
          <p:nvPr>
            <p:ph sz="half" idx="1"/>
          </p:nvPr>
        </p:nvSpPr>
        <p:spPr>
          <a:xfrm>
            <a:off x="476672" y="2771802"/>
            <a:ext cx="3028950" cy="6034617"/>
          </a:xfrm>
        </p:spPr>
        <p:txBody>
          <a:bodyPr>
            <a:normAutofit fontScale="70000" lnSpcReduction="20000"/>
          </a:bodyPr>
          <a:lstStyle/>
          <a:p>
            <a:endParaRPr lang="en-CA"/>
          </a:p>
        </p:txBody>
      </p:sp>
      <p:sp>
        <p:nvSpPr>
          <p:cNvPr id="12" name="Content Placeholder 11"/>
          <p:cNvSpPr>
            <a:spLocks noGrp="1"/>
          </p:cNvSpPr>
          <p:nvPr>
            <p:ph sz="half" idx="2"/>
          </p:nvPr>
        </p:nvSpPr>
        <p:spPr>
          <a:xfrm>
            <a:off x="3861048" y="2771800"/>
            <a:ext cx="2654052" cy="6048672"/>
          </a:xfrm>
          <a:ln>
            <a:solidFill>
              <a:schemeClr val="bg2">
                <a:lumMod val="10000"/>
              </a:schemeClr>
            </a:solidFill>
          </a:ln>
        </p:spPr>
        <p:txBody>
          <a:bodyPr>
            <a:normAutofit fontScale="70000" lnSpcReduction="20000"/>
          </a:bodyPr>
          <a:lstStyle/>
          <a:p>
            <a:pPr marL="0" indent="0">
              <a:buNone/>
            </a:pPr>
            <a:r>
              <a:rPr lang="en-CA" b="1" dirty="0" smtClean="0"/>
              <a:t>In this Issue:</a:t>
            </a:r>
          </a:p>
          <a:p>
            <a:pPr marL="0" indent="0">
              <a:buNone/>
            </a:pPr>
            <a:endParaRPr lang="en-CA" b="1" dirty="0" smtClean="0"/>
          </a:p>
          <a:p>
            <a:r>
              <a:rPr lang="en-CA" dirty="0" smtClean="0"/>
              <a:t>2  Bits &amp; Bites</a:t>
            </a:r>
          </a:p>
          <a:p>
            <a:endParaRPr lang="en-CA" dirty="0" smtClean="0"/>
          </a:p>
          <a:p>
            <a:r>
              <a:rPr lang="en-CA" dirty="0" smtClean="0"/>
              <a:t>3  Annual Park Activities</a:t>
            </a:r>
          </a:p>
          <a:p>
            <a:endParaRPr lang="en-CA" dirty="0" smtClean="0"/>
          </a:p>
          <a:p>
            <a:r>
              <a:rPr lang="en-CA" dirty="0" smtClean="0"/>
              <a:t>4 FOM Renewal memberships</a:t>
            </a:r>
          </a:p>
          <a:p>
            <a:endParaRPr lang="en-CA" dirty="0" smtClean="0"/>
          </a:p>
          <a:p>
            <a:r>
              <a:rPr lang="en-CA" dirty="0" smtClean="0"/>
              <a:t>5 Happy Trails….</a:t>
            </a:r>
          </a:p>
          <a:p>
            <a:endParaRPr lang="en-CA" dirty="0" smtClean="0"/>
          </a:p>
          <a:p>
            <a:r>
              <a:rPr lang="en-CA" dirty="0" smtClean="0"/>
              <a:t>6 Canoe Raffle</a:t>
            </a:r>
          </a:p>
          <a:p>
            <a:endParaRPr lang="en-CA" dirty="0" smtClean="0"/>
          </a:p>
          <a:p>
            <a:r>
              <a:rPr lang="en-CA" dirty="0" smtClean="0"/>
              <a:t>7 Ontario Parks</a:t>
            </a:r>
          </a:p>
          <a:p>
            <a:endParaRPr lang="en-CA" dirty="0" smtClean="0"/>
          </a:p>
          <a:p>
            <a:r>
              <a:rPr lang="en-CA" dirty="0" smtClean="0"/>
              <a:t>8 Fun at the Park</a:t>
            </a:r>
          </a:p>
          <a:p>
            <a:endParaRPr lang="en-CA" dirty="0"/>
          </a:p>
          <a:p>
            <a:r>
              <a:rPr lang="en-CA" dirty="0" smtClean="0"/>
              <a:t>9  FOM Board</a:t>
            </a:r>
          </a:p>
          <a:p>
            <a:endParaRPr lang="en-CA" dirty="0" smtClean="0"/>
          </a:p>
          <a:p>
            <a:endParaRPr lang="en-CA" dirty="0"/>
          </a:p>
        </p:txBody>
      </p:sp>
      <p:sp>
        <p:nvSpPr>
          <p:cNvPr id="5" name="Slide Number Placeholder 4"/>
          <p:cNvSpPr>
            <a:spLocks noGrp="1"/>
          </p:cNvSpPr>
          <p:nvPr>
            <p:ph type="sldNum" sz="quarter" idx="12"/>
          </p:nvPr>
        </p:nvSpPr>
        <p:spPr/>
        <p:txBody>
          <a:bodyPr/>
          <a:lstStyle/>
          <a:p>
            <a:fld id="{EEDFEA1A-1C19-4A02-9D7A-2B9D6F915E72}" type="slidenum">
              <a:rPr lang="en-CA" smtClean="0"/>
              <a:t>1</a:t>
            </a:fld>
            <a:endParaRPr lang="en-CA"/>
          </a:p>
        </p:txBody>
      </p:sp>
      <p:pic>
        <p:nvPicPr>
          <p:cNvPr id="4" name="Picture 3"/>
          <p:cNvPicPr/>
          <p:nvPr/>
        </p:nvPicPr>
        <p:blipFill>
          <a:blip r:embed="rId3"/>
          <a:stretch>
            <a:fillRect/>
          </a:stretch>
        </p:blipFill>
        <p:spPr>
          <a:xfrm>
            <a:off x="404665" y="2831349"/>
            <a:ext cx="3096344" cy="5954719"/>
          </a:xfrm>
          <a:prstGeom prst="rect">
            <a:avLst/>
          </a:prstGeom>
          <a:ln>
            <a:solidFill>
              <a:schemeClr val="tx1">
                <a:lumMod val="95000"/>
                <a:lumOff val="5000"/>
              </a:schemeClr>
            </a:solidFill>
          </a:ln>
        </p:spPr>
      </p:pic>
    </p:spTree>
    <p:extLst>
      <p:ext uri="{BB962C8B-B14F-4D97-AF65-F5344CB8AC3E}">
        <p14:creationId xmlns:p14="http://schemas.microsoft.com/office/powerpoint/2010/main" val="2060750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749432"/>
          </a:xfrm>
          <a:ln>
            <a:solidFill>
              <a:schemeClr val="tx2">
                <a:lumMod val="60000"/>
                <a:lumOff val="40000"/>
              </a:schemeClr>
            </a:solidFill>
          </a:ln>
        </p:spPr>
        <p:txBody>
          <a:bodyPr>
            <a:normAutofit/>
          </a:bodyPr>
          <a:lstStyle/>
          <a:p>
            <a:r>
              <a:rPr lang="en-CA" sz="2000" b="1" dirty="0" smtClean="0"/>
              <a:t>Bits and Bites……..</a:t>
            </a:r>
            <a:endParaRPr lang="en-CA" sz="2000" b="1" dirty="0"/>
          </a:p>
        </p:txBody>
      </p:sp>
      <p:sp>
        <p:nvSpPr>
          <p:cNvPr id="3" name="Content Placeholder 2"/>
          <p:cNvSpPr>
            <a:spLocks noGrp="1"/>
          </p:cNvSpPr>
          <p:nvPr>
            <p:ph idx="1"/>
          </p:nvPr>
        </p:nvSpPr>
        <p:spPr>
          <a:xfrm>
            <a:off x="332656" y="1043608"/>
            <a:ext cx="6172200" cy="7584843"/>
          </a:xfrm>
        </p:spPr>
        <p:txBody>
          <a:bodyPr>
            <a:normAutofit lnSpcReduction="10000"/>
          </a:bodyPr>
          <a:lstStyle/>
          <a:p>
            <a:pPr lvl="1"/>
            <a:endParaRPr lang="en-CA" sz="1400" dirty="0" smtClean="0"/>
          </a:p>
          <a:p>
            <a:r>
              <a:rPr lang="en-CA" sz="1400" dirty="0" smtClean="0"/>
              <a:t>David Anderson current owner of </a:t>
            </a:r>
            <a:r>
              <a:rPr lang="en-CA" sz="1400" dirty="0" err="1" smtClean="0"/>
              <a:t>Lakair</a:t>
            </a:r>
            <a:r>
              <a:rPr lang="en-CA" sz="1400" dirty="0" smtClean="0"/>
              <a:t> Lodge has pledged a donation to build a pavilion in memory of Kevin Cameron and his dedication to Mashkinonje Provincial Park.  The pavilion would be located in the current picnic area at Loudon Peatland Trail.  Our goal would be to have the structure in place for this summer.  This donation is deeply appreciated.</a:t>
            </a:r>
          </a:p>
          <a:p>
            <a:r>
              <a:rPr lang="en-CA" sz="1400" dirty="0" smtClean="0"/>
              <a:t>Household garbage should be responsibly placed in waste disposal bins provided b the municipality and not irresponsibly dumped on Provincial Park property.</a:t>
            </a:r>
          </a:p>
          <a:p>
            <a:r>
              <a:rPr lang="en-CA" sz="1400" dirty="0" smtClean="0"/>
              <a:t>We continue to involve local youth in the Park and are hoping for participation again this year with the local High School.  Planned student activities are to build new picnic tables, a hike led by Dr. Peter Beckett and discussions with Jeff Taylor owner of “</a:t>
            </a:r>
            <a:r>
              <a:rPr lang="en-CA" sz="1400" dirty="0"/>
              <a:t>O</a:t>
            </a:r>
            <a:r>
              <a:rPr lang="en-CA" sz="1400" dirty="0" smtClean="0"/>
              <a:t>ff the Ground”.   This company has volunteered to take pictures/video of the Park using “Drone” technology.  </a:t>
            </a:r>
          </a:p>
          <a:p>
            <a:r>
              <a:rPr lang="en-CA" sz="1400" dirty="0" smtClean="0"/>
              <a:t>Mark your calendars…..the Annual general meeting (AGM)  is scheduled for 11:30 on Sunday August 19 at the main entrance  on Hwy 64 – Loudon entrance.  We will once again be holding a silent auction,  selling canoe raffle tickets, renewing memberships, selling hats and providing  a hot lunch for $10 per person (BBQ sausage, corn,  salad, pop) </a:t>
            </a:r>
          </a:p>
          <a:p>
            <a:r>
              <a:rPr lang="en-CA" sz="1400" dirty="0" smtClean="0"/>
              <a:t>Winner of the 2017 canoe raffle is from Essex Ontario.  Look for FOM selling canoe tickets once again in </a:t>
            </a:r>
            <a:r>
              <a:rPr lang="en-CA" sz="1400" dirty="0" err="1" smtClean="0"/>
              <a:t>Noelville</a:t>
            </a:r>
            <a:r>
              <a:rPr lang="en-CA" sz="1400" dirty="0" smtClean="0"/>
              <a:t> this summer at $5.00 each.</a:t>
            </a:r>
          </a:p>
          <a:p>
            <a:r>
              <a:rPr lang="en-CA" sz="1400" dirty="0" smtClean="0"/>
              <a:t>We would like to thank the following: Collins Barrow for completing our financial statements and tax returns.  Trans Canada Trails donated $500 towards celebrating Canada’s 150</a:t>
            </a:r>
            <a:r>
              <a:rPr lang="en-CA" sz="1400" baseline="30000" dirty="0" smtClean="0"/>
              <a:t>th</a:t>
            </a:r>
            <a:r>
              <a:rPr lang="en-CA" sz="1400" dirty="0" smtClean="0"/>
              <a:t>  and the official opening of the portion of the Trans Canada Trail located within Mashkinonje Park at </a:t>
            </a:r>
            <a:r>
              <a:rPr lang="en-CA" sz="1400" dirty="0" err="1" smtClean="0"/>
              <a:t>Blandings</a:t>
            </a:r>
            <a:r>
              <a:rPr lang="en-CA" sz="1400" dirty="0" smtClean="0"/>
              <a:t> Access Point.  RBC also donated $500 as a 2017 Volunteer Grant.  </a:t>
            </a:r>
            <a:endParaRPr lang="en-CA" sz="1400" dirty="0"/>
          </a:p>
          <a:p>
            <a:r>
              <a:rPr lang="en-CA" sz="1400" dirty="0" smtClean="0"/>
              <a:t>We will be supporting a local youth once again </a:t>
            </a:r>
            <a:r>
              <a:rPr lang="en-CA" sz="1400" smtClean="0"/>
              <a:t>this </a:t>
            </a:r>
            <a:r>
              <a:rPr lang="en-CA" sz="1400" smtClean="0"/>
              <a:t>year </a:t>
            </a:r>
            <a:r>
              <a:rPr lang="en-CA" sz="1400" dirty="0" smtClean="0"/>
              <a:t>at the Ontario </a:t>
            </a:r>
            <a:r>
              <a:rPr lang="en-CA" sz="1400" smtClean="0"/>
              <a:t>Nature </a:t>
            </a:r>
            <a:r>
              <a:rPr lang="en-CA" sz="1400" smtClean="0"/>
              <a:t>Youth </a:t>
            </a:r>
            <a:r>
              <a:rPr lang="en-CA" sz="1400" dirty="0" smtClean="0"/>
              <a:t>Summit to be held in September.   It is a great opportunity to meet with other Youth in a leadership role learning about nature.</a:t>
            </a:r>
            <a:endParaRPr lang="en-CA" sz="1400" dirty="0"/>
          </a:p>
          <a:p>
            <a:r>
              <a:rPr lang="en-CA" sz="1400" dirty="0" smtClean="0"/>
              <a:t>In 2017 we experienced flooding on the Loudon Trail at the bridge near the beaver pond.   Last year there was exceptional rainfall amounts but FOM and Parks Ontario are planning to review the situation this spring after the snow melt.</a:t>
            </a:r>
          </a:p>
          <a:p>
            <a:r>
              <a:rPr lang="en-CA" sz="1400" dirty="0" smtClean="0"/>
              <a:t>The donation boxes and sign-in boxes are in place at the Loudon, </a:t>
            </a:r>
            <a:r>
              <a:rPr lang="en-CA" sz="1400" dirty="0" err="1" smtClean="0"/>
              <a:t>Blandings</a:t>
            </a:r>
            <a:r>
              <a:rPr lang="en-CA" sz="1400" dirty="0" smtClean="0"/>
              <a:t> and Martin Pond trailheads.</a:t>
            </a:r>
            <a:endParaRPr lang="en-CA" sz="1400" dirty="0"/>
          </a:p>
          <a:p>
            <a:endParaRPr lang="en-CA" sz="1400" dirty="0" smtClean="0"/>
          </a:p>
          <a:p>
            <a:endParaRPr lang="en-CA" sz="1400" dirty="0"/>
          </a:p>
        </p:txBody>
      </p:sp>
      <p:sp>
        <p:nvSpPr>
          <p:cNvPr id="4" name="Slide Number Placeholder 3"/>
          <p:cNvSpPr>
            <a:spLocks noGrp="1"/>
          </p:cNvSpPr>
          <p:nvPr>
            <p:ph type="sldNum" sz="quarter" idx="12"/>
          </p:nvPr>
        </p:nvSpPr>
        <p:spPr/>
        <p:txBody>
          <a:bodyPr/>
          <a:lstStyle/>
          <a:p>
            <a:fld id="{EEDFEA1A-1C19-4A02-9D7A-2B9D6F915E72}" type="slidenum">
              <a:rPr lang="en-CA" smtClean="0"/>
              <a:t>2</a:t>
            </a:fld>
            <a:endParaRPr lang="en-CA"/>
          </a:p>
        </p:txBody>
      </p:sp>
    </p:spTree>
    <p:extLst>
      <p:ext uri="{BB962C8B-B14F-4D97-AF65-F5344CB8AC3E}">
        <p14:creationId xmlns:p14="http://schemas.microsoft.com/office/powerpoint/2010/main" val="3927982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56" y="323528"/>
            <a:ext cx="6172200" cy="1278624"/>
          </a:xfrm>
        </p:spPr>
        <p:txBody>
          <a:bodyPr>
            <a:normAutofit/>
          </a:bodyPr>
          <a:lstStyle/>
          <a:p>
            <a:r>
              <a:rPr lang="en-CA" sz="3600" b="1" dirty="0" smtClean="0"/>
              <a:t>Annual Park Activities 2017/2018</a:t>
            </a:r>
            <a:endParaRPr lang="en-CA" sz="3600" b="1" dirty="0"/>
          </a:p>
        </p:txBody>
      </p:sp>
      <p:sp>
        <p:nvSpPr>
          <p:cNvPr id="3" name="Content Placeholder 2"/>
          <p:cNvSpPr>
            <a:spLocks noGrp="1"/>
          </p:cNvSpPr>
          <p:nvPr>
            <p:ph idx="1"/>
          </p:nvPr>
        </p:nvSpPr>
        <p:spPr/>
        <p:txBody>
          <a:bodyPr>
            <a:normAutofit/>
          </a:bodyPr>
          <a:lstStyle/>
          <a:p>
            <a:pPr marL="0" indent="0" algn="ctr">
              <a:buNone/>
            </a:pPr>
            <a:r>
              <a:rPr lang="en-CA" sz="2000" u="sng" dirty="0" smtClean="0"/>
              <a:t>Mark your 2018 Calendars</a:t>
            </a:r>
          </a:p>
          <a:p>
            <a:endParaRPr lang="en-CA" sz="2000" dirty="0"/>
          </a:p>
          <a:p>
            <a:r>
              <a:rPr lang="en-CA" sz="2000" dirty="0" smtClean="0"/>
              <a:t>February 10 from 1-3 – Snowshoe Hike.  Meeting at Loudon Peatland Trail.</a:t>
            </a:r>
          </a:p>
          <a:p>
            <a:endParaRPr lang="en-CA" sz="2000" dirty="0" smtClean="0"/>
          </a:p>
          <a:p>
            <a:r>
              <a:rPr lang="en-CA" sz="2000" dirty="0" smtClean="0"/>
              <a:t>May 11 – 9:30 to 1:00 – Annual Park Cleanup starting at Loudon Peatland Trail.  Volunteers welcome.</a:t>
            </a:r>
          </a:p>
          <a:p>
            <a:endParaRPr lang="en-CA" sz="2000" dirty="0" smtClean="0"/>
          </a:p>
          <a:p>
            <a:r>
              <a:rPr lang="en-CA" sz="2000" dirty="0" smtClean="0"/>
              <a:t>May 26 from 9-12 – Annual Spring Hike.  Meeting at Loudon Peatland Trail.</a:t>
            </a:r>
          </a:p>
          <a:p>
            <a:endParaRPr lang="en-CA" sz="2000" dirty="0" smtClean="0"/>
          </a:p>
          <a:p>
            <a:r>
              <a:rPr lang="en-CA" sz="2000" dirty="0" smtClean="0"/>
              <a:t>August 19 from 11:30 to 1:30 - AGM and BBQ  held at Loudon Peatland Trail.</a:t>
            </a:r>
          </a:p>
          <a:p>
            <a:endParaRPr lang="en-CA" sz="2000" dirty="0" smtClean="0"/>
          </a:p>
          <a:p>
            <a:r>
              <a:rPr lang="en-CA" sz="2000" dirty="0" smtClean="0"/>
              <a:t>October 27 at 1:30 – Annual Hallowe’en Hike. Meeting at Loudon Peatland Trail.</a:t>
            </a:r>
          </a:p>
          <a:p>
            <a:endParaRPr lang="en-CA" sz="2000" dirty="0"/>
          </a:p>
        </p:txBody>
      </p:sp>
      <p:sp>
        <p:nvSpPr>
          <p:cNvPr id="4" name="Slide Number Placeholder 3"/>
          <p:cNvSpPr>
            <a:spLocks noGrp="1"/>
          </p:cNvSpPr>
          <p:nvPr>
            <p:ph type="sldNum" sz="quarter" idx="12"/>
          </p:nvPr>
        </p:nvSpPr>
        <p:spPr/>
        <p:txBody>
          <a:bodyPr/>
          <a:lstStyle/>
          <a:p>
            <a:fld id="{EEDFEA1A-1C19-4A02-9D7A-2B9D6F915E72}" type="slidenum">
              <a:rPr lang="en-CA" smtClean="0"/>
              <a:t>3</a:t>
            </a:fld>
            <a:endParaRPr lang="en-CA"/>
          </a:p>
        </p:txBody>
      </p:sp>
    </p:spTree>
    <p:extLst>
      <p:ext uri="{BB962C8B-B14F-4D97-AF65-F5344CB8AC3E}">
        <p14:creationId xmlns:p14="http://schemas.microsoft.com/office/powerpoint/2010/main" val="43638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658" y="323528"/>
            <a:ext cx="6172200" cy="936104"/>
          </a:xfrm>
          <a:ln>
            <a:solidFill>
              <a:schemeClr val="tx2">
                <a:lumMod val="60000"/>
                <a:lumOff val="40000"/>
              </a:schemeClr>
            </a:solidFill>
          </a:ln>
        </p:spPr>
        <p:txBody>
          <a:bodyPr>
            <a:normAutofit/>
          </a:bodyPr>
          <a:lstStyle/>
          <a:p>
            <a:r>
              <a:rPr lang="en-CA" sz="2000" b="1" dirty="0" smtClean="0"/>
              <a:t>Friends of Mashkinonje 2018 Membership</a:t>
            </a:r>
            <a:endParaRPr lang="en-CA" sz="2000" b="1" dirty="0"/>
          </a:p>
        </p:txBody>
      </p:sp>
      <p:sp>
        <p:nvSpPr>
          <p:cNvPr id="3" name="Content Placeholder 2"/>
          <p:cNvSpPr>
            <a:spLocks noGrp="1"/>
          </p:cNvSpPr>
          <p:nvPr>
            <p:ph idx="1"/>
          </p:nvPr>
        </p:nvSpPr>
        <p:spPr>
          <a:xfrm>
            <a:off x="296652" y="1403649"/>
            <a:ext cx="6172200" cy="7296811"/>
          </a:xfrm>
        </p:spPr>
        <p:txBody>
          <a:bodyPr>
            <a:normAutofit lnSpcReduction="10000"/>
          </a:bodyPr>
          <a:lstStyle/>
          <a:p>
            <a:endParaRPr lang="en-US" sz="1400" dirty="0"/>
          </a:p>
          <a:p>
            <a:pPr marL="0" indent="0">
              <a:buNone/>
            </a:pPr>
            <a:r>
              <a:rPr lang="en-US" sz="1900" b="1" dirty="0" smtClean="0"/>
              <a:t>It is that time again to renew your annual membership </a:t>
            </a:r>
            <a:r>
              <a:rPr lang="en-US" sz="1900" b="1" dirty="0"/>
              <a:t> </a:t>
            </a:r>
            <a:r>
              <a:rPr lang="en-US" sz="1900" b="1" dirty="0" smtClean="0"/>
              <a:t>as a Friend of Mashkinonje.    Please complete the attached form and mail to the address below.    Thank you ……we appreciate your support.</a:t>
            </a:r>
            <a:r>
              <a:rPr lang="en-US" sz="1400" dirty="0"/>
              <a:t>				</a:t>
            </a:r>
            <a:endParaRPr lang="en-CA" sz="1400" dirty="0"/>
          </a:p>
          <a:p>
            <a:pPr marL="0" indent="0">
              <a:buNone/>
            </a:pPr>
            <a:r>
              <a:rPr lang="en-US" sz="1400" dirty="0"/>
              <a:t> </a:t>
            </a:r>
            <a:endParaRPr lang="en-CA" sz="1400" dirty="0"/>
          </a:p>
          <a:p>
            <a:r>
              <a:rPr lang="en-US" sz="1500" dirty="0" smtClean="0"/>
              <a:t>Respond to:   Friends of Mashkinonje at 1692 </a:t>
            </a:r>
            <a:r>
              <a:rPr lang="en-US" sz="1500" dirty="0"/>
              <a:t>Robin Avenue, Val Caron, Ontario P3N 1M3</a:t>
            </a:r>
            <a:endParaRPr lang="en-CA" sz="1500" dirty="0"/>
          </a:p>
          <a:p>
            <a:r>
              <a:rPr lang="en-US" sz="1500" u="sng" dirty="0" smtClean="0">
                <a:hlinkClick r:id="rId2"/>
              </a:rPr>
              <a:t>www.mashkinonje.com</a:t>
            </a:r>
            <a:r>
              <a:rPr lang="en-US" sz="1500" dirty="0"/>
              <a:t> </a:t>
            </a:r>
            <a:endParaRPr lang="en-CA" sz="1500" dirty="0"/>
          </a:p>
          <a:p>
            <a:r>
              <a:rPr lang="en-US" sz="1500" dirty="0"/>
              <a:t> </a:t>
            </a:r>
            <a:endParaRPr lang="en-CA" sz="1500" dirty="0"/>
          </a:p>
          <a:p>
            <a:r>
              <a:rPr lang="en-US" sz="1500" dirty="0"/>
              <a:t>Please indicate the type of membership you would like to have.  Memberships and donations are tax deductible and are much appreciated.       YEAR_______________</a:t>
            </a:r>
            <a:endParaRPr lang="en-CA" sz="1500" dirty="0"/>
          </a:p>
          <a:p>
            <a:r>
              <a:rPr lang="en-US" sz="1500" dirty="0"/>
              <a:t>Individual $15.00 _____________  Family $ 25.00  ______________ Corporate $50.00 _________________     Donation Only____________</a:t>
            </a:r>
            <a:endParaRPr lang="en-CA" sz="1500" dirty="0"/>
          </a:p>
          <a:p>
            <a:r>
              <a:rPr lang="en-US" sz="1500" dirty="0"/>
              <a:t>I would like to become a sponsor in the following category:   Muskrat Marsh $50.00_____________     Tamarac Swamp $100.00___________</a:t>
            </a:r>
            <a:endParaRPr lang="en-CA" sz="1500" dirty="0"/>
          </a:p>
          <a:p>
            <a:r>
              <a:rPr lang="en-US" sz="1500" dirty="0"/>
              <a:t>Cotton Grass Fen $250.00 </a:t>
            </a:r>
            <a:r>
              <a:rPr lang="en-US" sz="1500" dirty="0" smtClean="0"/>
              <a:t>_________Moose </a:t>
            </a:r>
            <a:r>
              <a:rPr lang="en-US" sz="1500" dirty="0"/>
              <a:t>Bog $500.00 </a:t>
            </a:r>
            <a:r>
              <a:rPr lang="en-US" sz="1500" dirty="0" smtClean="0"/>
              <a:t>___________ </a:t>
            </a:r>
            <a:r>
              <a:rPr lang="en-US" sz="1500" b="1" i="1" dirty="0" smtClean="0"/>
              <a:t>Tax </a:t>
            </a:r>
            <a:r>
              <a:rPr lang="en-US" sz="1500" b="1" i="1" dirty="0"/>
              <a:t>receipt desired___________________</a:t>
            </a:r>
            <a:endParaRPr lang="en-CA" sz="1500" dirty="0"/>
          </a:p>
          <a:p>
            <a:r>
              <a:rPr lang="en-US" sz="1500" dirty="0"/>
              <a:t>Name: _________________________________________________________________________________________</a:t>
            </a:r>
            <a:endParaRPr lang="en-CA" sz="1500" dirty="0"/>
          </a:p>
          <a:p>
            <a:r>
              <a:rPr lang="en-US" sz="1500" dirty="0"/>
              <a:t>Address</a:t>
            </a:r>
            <a:r>
              <a:rPr lang="en-US" sz="1500" dirty="0" smtClean="0"/>
              <a:t>:__________________________________________________________________________________</a:t>
            </a:r>
            <a:endParaRPr lang="en-CA" sz="1500" dirty="0"/>
          </a:p>
          <a:p>
            <a:r>
              <a:rPr lang="en-US" sz="1500" dirty="0"/>
              <a:t>Email: _________________________________________________  </a:t>
            </a:r>
            <a:r>
              <a:rPr lang="en-US" sz="1500" dirty="0" smtClean="0"/>
              <a:t>                   </a:t>
            </a:r>
            <a:r>
              <a:rPr lang="en-US" sz="1500" dirty="0"/>
              <a:t>Phone Number:________________________________ </a:t>
            </a:r>
            <a:endParaRPr lang="en-CA" sz="1500" dirty="0"/>
          </a:p>
          <a:p>
            <a:pPr marL="0" indent="0">
              <a:buNone/>
            </a:pPr>
            <a:r>
              <a:rPr lang="en-US" sz="1500" dirty="0"/>
              <a:t> </a:t>
            </a:r>
            <a:endParaRPr lang="en-CA" sz="1500" dirty="0"/>
          </a:p>
          <a:p>
            <a:r>
              <a:rPr lang="en-US" sz="1500" b="1" i="1" dirty="0"/>
              <a:t>Thank you for being a Friend!</a:t>
            </a:r>
            <a:r>
              <a:rPr lang="en-US" sz="1500" dirty="0"/>
              <a:t> </a:t>
            </a:r>
            <a:endParaRPr lang="en-CA" sz="1500" dirty="0"/>
          </a:p>
          <a:p>
            <a:endParaRPr lang="en-CA" sz="1500" dirty="0"/>
          </a:p>
        </p:txBody>
      </p:sp>
      <p:sp>
        <p:nvSpPr>
          <p:cNvPr id="4" name="Slide Number Placeholder 3"/>
          <p:cNvSpPr>
            <a:spLocks noGrp="1"/>
          </p:cNvSpPr>
          <p:nvPr>
            <p:ph type="sldNum" sz="quarter" idx="12"/>
          </p:nvPr>
        </p:nvSpPr>
        <p:spPr/>
        <p:txBody>
          <a:bodyPr/>
          <a:lstStyle/>
          <a:p>
            <a:fld id="{EEDFEA1A-1C19-4A02-9D7A-2B9D6F915E72}" type="slidenum">
              <a:rPr lang="en-CA" smtClean="0"/>
              <a:t>4</a:t>
            </a:fld>
            <a:endParaRPr lang="en-CA"/>
          </a:p>
        </p:txBody>
      </p:sp>
    </p:spTree>
    <p:extLst>
      <p:ext uri="{BB962C8B-B14F-4D97-AF65-F5344CB8AC3E}">
        <p14:creationId xmlns:p14="http://schemas.microsoft.com/office/powerpoint/2010/main" val="3443267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109472"/>
          </a:xfrm>
        </p:spPr>
        <p:txBody>
          <a:bodyPr/>
          <a:lstStyle/>
          <a:p>
            <a:r>
              <a:rPr lang="en-CA" dirty="0" smtClean="0"/>
              <a:t>Happy Trails to You…..</a:t>
            </a:r>
            <a:endParaRPr lang="en-CA" dirty="0"/>
          </a:p>
        </p:txBody>
      </p:sp>
      <p:sp>
        <p:nvSpPr>
          <p:cNvPr id="3" name="Content Placeholder 2"/>
          <p:cNvSpPr>
            <a:spLocks noGrp="1"/>
          </p:cNvSpPr>
          <p:nvPr>
            <p:ph idx="1"/>
          </p:nvPr>
        </p:nvSpPr>
        <p:spPr>
          <a:xfrm>
            <a:off x="342900" y="1331641"/>
            <a:ext cx="6172200" cy="6836578"/>
          </a:xfrm>
        </p:spPr>
        <p:txBody>
          <a:bodyPr>
            <a:normAutofit lnSpcReduction="10000"/>
          </a:bodyPr>
          <a:lstStyle/>
          <a:p>
            <a:pPr marL="0" indent="0">
              <a:buNone/>
            </a:pPr>
            <a:r>
              <a:rPr lang="en-CA" sz="1400" b="1" dirty="0" smtClean="0"/>
              <a:t>Great options to hike with family and friends to obtain a different perspective of what is offered in Mashkinonje Provincial  Park.  </a:t>
            </a:r>
          </a:p>
          <a:p>
            <a:pPr marL="0" indent="0">
              <a:buNone/>
            </a:pPr>
            <a:endParaRPr lang="en-CA" sz="1400" b="1" dirty="0" smtClean="0"/>
          </a:p>
          <a:p>
            <a:pPr marL="0" indent="0">
              <a:buNone/>
            </a:pPr>
            <a:r>
              <a:rPr lang="en-CA" sz="1400" b="1" u="sng" dirty="0" smtClean="0"/>
              <a:t>Samoset Trail (3.4km – Easy)</a:t>
            </a:r>
          </a:p>
          <a:p>
            <a:pPr marL="0" indent="0">
              <a:buNone/>
            </a:pPr>
            <a:r>
              <a:rPr lang="en-CA" sz="1400" dirty="0" smtClean="0"/>
              <a:t>This trail is accessed through </a:t>
            </a:r>
            <a:r>
              <a:rPr lang="en-CA" sz="1400" dirty="0" err="1" smtClean="0"/>
              <a:t>Blandings</a:t>
            </a:r>
            <a:r>
              <a:rPr lang="en-CA" sz="1400" dirty="0" smtClean="0"/>
              <a:t> Access Point off of Hwy 64 and has a parking area.  The trail takes you through jack pine forests, along granite ridges and across lowland red maple and black ash swamps.   Be sure to take your binoculars and watch for waterfowl where the trail meets Samoset Creek.  You may even see owls roosting in the dead tree stumps in the swamp.</a:t>
            </a:r>
          </a:p>
          <a:p>
            <a:pPr marL="0" indent="0">
              <a:buNone/>
            </a:pPr>
            <a:endParaRPr lang="en-CA" sz="1400" b="1" u="sng" dirty="0" smtClean="0"/>
          </a:p>
          <a:p>
            <a:pPr marL="0" indent="0">
              <a:buNone/>
            </a:pPr>
            <a:r>
              <a:rPr lang="en-CA" sz="1400" b="1" u="sng" dirty="0" smtClean="0"/>
              <a:t>Heron Trail (4.9km – Moderate)</a:t>
            </a:r>
          </a:p>
          <a:p>
            <a:pPr marL="0" indent="0">
              <a:buNone/>
            </a:pPr>
            <a:r>
              <a:rPr lang="en-CA" sz="1400" dirty="0"/>
              <a:t>This trail is accessed through </a:t>
            </a:r>
            <a:r>
              <a:rPr lang="en-CA" sz="1400" dirty="0" err="1"/>
              <a:t>Blandings</a:t>
            </a:r>
            <a:r>
              <a:rPr lang="en-CA" sz="1400" dirty="0"/>
              <a:t> Access Point off of Hwy 64 and has a parking area</a:t>
            </a:r>
            <a:r>
              <a:rPr lang="en-CA" sz="1400" dirty="0" smtClean="0"/>
              <a:t>. Meander along rock ridges and take advantage of the many elevated lookouts.  View bog species that have adapted to the special acidic conditions.   Great bird watching opportunities exist along the entire route.</a:t>
            </a:r>
          </a:p>
          <a:p>
            <a:pPr marL="0" indent="0">
              <a:buNone/>
            </a:pPr>
            <a:endParaRPr lang="en-CA" sz="1400" b="1" u="sng" dirty="0" smtClean="0"/>
          </a:p>
          <a:p>
            <a:pPr marL="0" indent="0">
              <a:buNone/>
            </a:pPr>
            <a:r>
              <a:rPr lang="en-CA" sz="1400" b="1" u="sng" dirty="0" smtClean="0"/>
              <a:t>Pebble Beach Trail (3.4km – Difficult)</a:t>
            </a:r>
          </a:p>
          <a:p>
            <a:pPr marL="0" indent="0">
              <a:buNone/>
            </a:pPr>
            <a:r>
              <a:rPr lang="en-CA" sz="1400" dirty="0" smtClean="0"/>
              <a:t>This trail is accessed through Martin Pond Access Point off of Musky Island Road (parking lot on the left hand side, small sign) or as a continuation of the Coastal Trail.  There is also water access at Pebble Beach offering some docking and swimming facilities.  The trail traverses bedrock ridges, winds through forests of jack pine, trembling aspen, red maple and red oak, giving you views of the West Arm of Lake Nipissing and Mashkinonje Island.  The return portion is easier, allowing a gentle stroll along an old logging road.</a:t>
            </a:r>
          </a:p>
          <a:p>
            <a:pPr marL="0" indent="0">
              <a:buNone/>
            </a:pPr>
            <a:endParaRPr lang="en-CA" sz="1400" dirty="0" smtClean="0"/>
          </a:p>
          <a:p>
            <a:pPr marL="0" indent="0">
              <a:buNone/>
            </a:pPr>
            <a:r>
              <a:rPr lang="en-CA" sz="1400" b="1" u="sng" dirty="0" smtClean="0"/>
              <a:t>Remember</a:t>
            </a:r>
            <a:r>
              <a:rPr lang="en-CA" sz="1400" dirty="0" smtClean="0"/>
              <a:t> – Take appropriate clothing, food, water, navigational aids and a first aid kit when hiking or paddling.  Protection from biting insects is recommended during spring and summer.   Preserve our wetlands.  Please stay on marked trails, keep pets on a leash, remove any litter, and leave plants and wildlife undisturbed.  Do your best to ensure there are no adverse traces of your visit.</a:t>
            </a:r>
            <a:endParaRPr lang="en-CA" sz="1400" dirty="0"/>
          </a:p>
          <a:p>
            <a:pPr marL="0" indent="0">
              <a:buNone/>
            </a:pPr>
            <a:endParaRPr lang="en-CA" sz="1400" dirty="0"/>
          </a:p>
        </p:txBody>
      </p:sp>
      <p:sp>
        <p:nvSpPr>
          <p:cNvPr id="4" name="Slide Number Placeholder 3"/>
          <p:cNvSpPr>
            <a:spLocks noGrp="1"/>
          </p:cNvSpPr>
          <p:nvPr>
            <p:ph type="sldNum" sz="quarter" idx="12"/>
          </p:nvPr>
        </p:nvSpPr>
        <p:spPr/>
        <p:txBody>
          <a:bodyPr/>
          <a:lstStyle/>
          <a:p>
            <a:fld id="{EEDFEA1A-1C19-4A02-9D7A-2B9D6F915E72}" type="slidenum">
              <a:rPr lang="en-CA" smtClean="0"/>
              <a:t>5</a:t>
            </a:fld>
            <a:endParaRPr lang="en-CA"/>
          </a:p>
        </p:txBody>
      </p:sp>
    </p:spTree>
    <p:extLst>
      <p:ext uri="{BB962C8B-B14F-4D97-AF65-F5344CB8AC3E}">
        <p14:creationId xmlns:p14="http://schemas.microsoft.com/office/powerpoint/2010/main" val="2042329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664" y="467544"/>
            <a:ext cx="6172200" cy="1524000"/>
          </a:xfrm>
        </p:spPr>
        <p:txBody>
          <a:bodyPr>
            <a:normAutofit/>
          </a:bodyPr>
          <a:lstStyle/>
          <a:p>
            <a:r>
              <a:rPr lang="en-CA" sz="4000" dirty="0" smtClean="0"/>
              <a:t>Canoe Raffle…….</a:t>
            </a:r>
            <a:br>
              <a:rPr lang="en-CA" sz="4000" dirty="0" smtClean="0"/>
            </a:br>
            <a:r>
              <a:rPr lang="en-CA" sz="3200" dirty="0" smtClean="0"/>
              <a:t>Draw October 2018</a:t>
            </a:r>
            <a:endParaRPr lang="en-CA" sz="3200" dirty="0"/>
          </a:p>
        </p:txBody>
      </p:sp>
      <p:sp>
        <p:nvSpPr>
          <p:cNvPr id="4" name="Slide Number Placeholder 3"/>
          <p:cNvSpPr>
            <a:spLocks noGrp="1"/>
          </p:cNvSpPr>
          <p:nvPr>
            <p:ph type="sldNum" sz="quarter" idx="12"/>
          </p:nvPr>
        </p:nvSpPr>
        <p:spPr/>
        <p:txBody>
          <a:bodyPr/>
          <a:lstStyle/>
          <a:p>
            <a:fld id="{EEDFEA1A-1C19-4A02-9D7A-2B9D6F915E72}" type="slidenum">
              <a:rPr lang="en-CA" smtClean="0"/>
              <a:t>6</a:t>
            </a:fld>
            <a:endParaRPr lang="en-CA"/>
          </a:p>
        </p:txBody>
      </p:sp>
      <p:pic>
        <p:nvPicPr>
          <p:cNvPr id="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80728" y="2195736"/>
            <a:ext cx="48735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3304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56" y="179512"/>
            <a:ext cx="6172200" cy="1368152"/>
          </a:xfrm>
        </p:spPr>
        <p:txBody>
          <a:bodyPr>
            <a:noAutofit/>
          </a:bodyPr>
          <a:lstStyle/>
          <a:p>
            <a:r>
              <a:rPr lang="en-CA" sz="1800" dirty="0" smtClean="0"/>
              <a:t>Parks Ontario </a:t>
            </a:r>
            <a:br>
              <a:rPr lang="en-CA" sz="1800" dirty="0" smtClean="0"/>
            </a:br>
            <a:endParaRPr lang="en-CA" sz="1800" dirty="0"/>
          </a:p>
        </p:txBody>
      </p:sp>
      <p:sp>
        <p:nvSpPr>
          <p:cNvPr id="3" name="Content Placeholder 2"/>
          <p:cNvSpPr>
            <a:spLocks noGrp="1"/>
          </p:cNvSpPr>
          <p:nvPr>
            <p:ph idx="1"/>
          </p:nvPr>
        </p:nvSpPr>
        <p:spPr>
          <a:xfrm>
            <a:off x="260648" y="1475656"/>
            <a:ext cx="6172200" cy="7416824"/>
          </a:xfrm>
        </p:spPr>
        <p:txBody>
          <a:bodyPr>
            <a:normAutofit fontScale="47500" lnSpcReduction="20000"/>
          </a:bodyPr>
          <a:lstStyle/>
          <a:p>
            <a:pPr marL="0" indent="0" algn="ctr">
              <a:buNone/>
            </a:pPr>
            <a:r>
              <a:rPr lang="en-CA" sz="3800" b="1" dirty="0" smtClean="0"/>
              <a:t>              </a:t>
            </a:r>
            <a:r>
              <a:rPr lang="en-CA" sz="3800" b="1" u="sng" dirty="0" smtClean="0"/>
              <a:t> Bundle </a:t>
            </a:r>
            <a:r>
              <a:rPr lang="en-CA" sz="3800" b="1" u="sng" dirty="0"/>
              <a:t>Up and Start the Celebrations</a:t>
            </a:r>
            <a:r>
              <a:rPr lang="en-CA" sz="3800" b="1" u="sng" dirty="0" smtClean="0"/>
              <a:t>!</a:t>
            </a:r>
            <a:endParaRPr lang="en-CA" sz="3800" dirty="0"/>
          </a:p>
          <a:p>
            <a:r>
              <a:rPr lang="en-CA" sz="2200" dirty="0"/>
              <a:t>What a winter so far! Mashkinonje is thoroughly frozen over, and if you bundle up, hiking and snowshoeing is a great way to spend a day outdoors, and can help to keep you warm and active in these cold temperatures.  </a:t>
            </a:r>
          </a:p>
          <a:p>
            <a:r>
              <a:rPr lang="en-CA" sz="2200" dirty="0" smtClean="0"/>
              <a:t>Luckily</a:t>
            </a:r>
            <a:r>
              <a:rPr lang="en-CA" sz="2200" dirty="0"/>
              <a:t>, the animals living in Mashkinonje Provincial Park have lots of tricks to stay warm. Frogs hibernate for the winter by slowing their heartbeats and dropping their body temperature. Turtles stay underwater below the ice and although they are awake and alert, their metabolism slows right down to a point where they barely move. Mammals such as deer and beavers grow a thick coat of fur to keep the cold out and develop an extra layer of fat to add some insulation. Fortunately for us humans, we don’t need to freeze our bodies like the frogs or develop an extra layer of fat to enjoy a hike at Mashkinonje (although some might say the extra layer appears after Christmas and a nice hike is a means to whittle it down!). </a:t>
            </a:r>
          </a:p>
          <a:p>
            <a:r>
              <a:rPr lang="en-CA" sz="2200" dirty="0"/>
              <a:t>If you are heading out to enjoy the trails in Mashkinonje this winter, always prepare for all types of weather. Make sure you have sturdy, waterproof boots with some thick wool socks. Layer your clothes, and wear moisture-wicking materials like wool or polyester, which help to keep heat in. Avoid cotton as a base layer while doing physical activity outside - it absorbs moisture and will keep you cold. Bring lots of water and snacks, and things like hand-warmers and first aid kits will help you be more prepared as well. Once you are warm and ready to go, don’t forget to bring a friend and a camera for your hike!  </a:t>
            </a:r>
          </a:p>
          <a:p>
            <a:r>
              <a:rPr lang="en-CA" sz="2200" dirty="0"/>
              <a:t/>
            </a:r>
            <a:br>
              <a:rPr lang="en-CA" sz="2200" dirty="0"/>
            </a:br>
            <a:r>
              <a:rPr lang="en-CA" sz="2200" dirty="0"/>
              <a:t>Now that you’re all warmed up, let’s start the party – Ontario Parks is celebrating its 125</a:t>
            </a:r>
            <a:r>
              <a:rPr lang="en-CA" sz="2200" baseline="30000" dirty="0"/>
              <a:t>th</a:t>
            </a:r>
            <a:r>
              <a:rPr lang="en-CA" sz="2200" dirty="0"/>
              <a:t> birthday this year! Starting with the designation of Algonquin Provincial Park in 1893, the Ontario Parks system has developed into a work-renowned organization. It’s a very exciting year full of activities and celebrations and I encourage you to check out the Ontario Parks Website to see what events might be happening at Parks in the area.</a:t>
            </a:r>
          </a:p>
          <a:p>
            <a:pPr marL="0" indent="0">
              <a:buNone/>
            </a:pPr>
            <a:r>
              <a:rPr lang="en-CA" sz="2200" dirty="0"/>
              <a:t> </a:t>
            </a:r>
          </a:p>
          <a:p>
            <a:r>
              <a:rPr lang="en-CA" sz="2200" dirty="0"/>
              <a:t/>
            </a:r>
            <a:br>
              <a:rPr lang="en-CA" sz="2200" dirty="0"/>
            </a:br>
            <a:r>
              <a:rPr lang="en-CA" sz="2200" dirty="0"/>
              <a:t>Last but not least, I’d like to put the spotlight on one person in particular who has went above and beyond for Mashkinonje Provincial Park this last year. Tom Viola, a resident of </a:t>
            </a:r>
            <a:r>
              <a:rPr lang="en-CA" sz="2200" dirty="0" err="1"/>
              <a:t>Monetville</a:t>
            </a:r>
            <a:r>
              <a:rPr lang="en-CA" sz="2200" dirty="0"/>
              <a:t>, contacted Ontario Parks in Spring 2017 looking for any ways he could volunteer around the parks in the area. Well, we will never say no to an eager volunteer in Ontario Parks! </a:t>
            </a:r>
          </a:p>
          <a:p>
            <a:pPr marL="0" indent="0">
              <a:buNone/>
            </a:pPr>
            <a:r>
              <a:rPr lang="en-CA" sz="2200" dirty="0"/>
              <a:t> </a:t>
            </a:r>
          </a:p>
          <a:p>
            <a:r>
              <a:rPr lang="en-CA" sz="2200" dirty="0"/>
              <a:t/>
            </a:r>
            <a:br>
              <a:rPr lang="en-CA" sz="2200" dirty="0"/>
            </a:br>
            <a:r>
              <a:rPr lang="en-CA" sz="2200" dirty="0"/>
              <a:t>Tom started his volunteering right away at the Loudon access point </a:t>
            </a:r>
            <a:r>
              <a:rPr lang="en-CA" sz="2200" dirty="0" smtClean="0"/>
              <a:t>by </a:t>
            </a:r>
            <a:r>
              <a:rPr lang="en-CA" sz="2200" dirty="0"/>
              <a:t>picking up garbage on the trails </a:t>
            </a:r>
            <a:r>
              <a:rPr lang="en-CA" sz="2200" dirty="0" smtClean="0"/>
              <a:t>, </a:t>
            </a:r>
            <a:r>
              <a:rPr lang="en-CA" sz="2200" dirty="0"/>
              <a:t>in the day-use and parking areas on a regular basis. In early summer Tom helped Ontario Parks staff and Sudbury Fire crews put in the docks at </a:t>
            </a:r>
            <a:r>
              <a:rPr lang="en-CA" sz="2200" dirty="0" smtClean="0"/>
              <a:t>Pebble and Lapin Beaches. </a:t>
            </a:r>
            <a:r>
              <a:rPr lang="en-CA" sz="2200" dirty="0"/>
              <a:t>Tom continued to help at other Provincial Parks in the area and was always a great asset to the team, no matter what the task was. Ontario Parks would like to recognize and commend Tom for dedicating his time to keeping our trails at Mashkinonje clean, safe and enjoyable. Thank you Tom! </a:t>
            </a:r>
          </a:p>
          <a:p>
            <a:pPr marL="0" indent="0">
              <a:buNone/>
            </a:pPr>
            <a:r>
              <a:rPr lang="en-CA" sz="2000" dirty="0"/>
              <a:t/>
            </a:r>
            <a:br>
              <a:rPr lang="en-CA" sz="2000" dirty="0"/>
            </a:br>
            <a:r>
              <a:rPr lang="en-CA" sz="2000" dirty="0"/>
              <a:t> </a:t>
            </a:r>
          </a:p>
          <a:p>
            <a:pPr marL="0" indent="0">
              <a:buNone/>
            </a:pPr>
            <a:r>
              <a:rPr lang="en-CA" sz="2000" dirty="0" smtClean="0"/>
              <a:t>           See </a:t>
            </a:r>
            <a:r>
              <a:rPr lang="en-CA" sz="2000" dirty="0"/>
              <a:t>you on the trails</a:t>
            </a:r>
            <a:r>
              <a:rPr lang="en-CA" sz="2000" dirty="0" smtClean="0"/>
              <a:t>!			</a:t>
            </a:r>
            <a:endParaRPr lang="en-CA" sz="2000" dirty="0"/>
          </a:p>
          <a:p>
            <a:r>
              <a:rPr lang="en-CA" sz="2000" dirty="0"/>
              <a:t>Jessica Smith </a:t>
            </a:r>
          </a:p>
          <a:p>
            <a:r>
              <a:rPr lang="en-CA" sz="2000" dirty="0"/>
              <a:t>Assistant Park Superintendent </a:t>
            </a:r>
          </a:p>
          <a:p>
            <a:r>
              <a:rPr lang="en-CA" sz="2000" dirty="0"/>
              <a:t>Mashkinonje Provincial Park </a:t>
            </a:r>
          </a:p>
          <a:p>
            <a:pPr marL="0" indent="0">
              <a:buNone/>
            </a:pPr>
            <a:r>
              <a:rPr lang="en-CA" sz="2000" dirty="0"/>
              <a:t> </a:t>
            </a:r>
          </a:p>
          <a:p>
            <a:pPr marL="0" indent="0">
              <a:buNone/>
            </a:pPr>
            <a:r>
              <a:rPr lang="en-CA" sz="2000" dirty="0"/>
              <a:t/>
            </a:r>
            <a:br>
              <a:rPr lang="en-CA" sz="2000" dirty="0"/>
            </a:br>
            <a:r>
              <a:rPr lang="en-CA" sz="2000" dirty="0"/>
              <a:t> </a:t>
            </a:r>
          </a:p>
          <a:p>
            <a:endParaRPr lang="en-CA" sz="2000" dirty="0"/>
          </a:p>
          <a:p>
            <a:pPr marL="0" indent="0">
              <a:buNone/>
            </a:pPr>
            <a:endParaRPr lang="en-CA" sz="4300" dirty="0"/>
          </a:p>
          <a:p>
            <a:pPr marL="0" indent="0">
              <a:buNone/>
            </a:pPr>
            <a:endParaRPr lang="en-CA" sz="4300" dirty="0"/>
          </a:p>
          <a:p>
            <a:pPr marL="0" indent="0">
              <a:buNone/>
            </a:pPr>
            <a:r>
              <a:rPr lang="en-CA" sz="4300" dirty="0" smtClean="0"/>
              <a:t> </a:t>
            </a:r>
            <a:endParaRPr lang="en-CA" sz="4300" dirty="0"/>
          </a:p>
          <a:p>
            <a:endParaRPr lang="en-CA" sz="4400" dirty="0"/>
          </a:p>
        </p:txBody>
      </p:sp>
      <p:sp>
        <p:nvSpPr>
          <p:cNvPr id="4" name="Slide Number Placeholder 3"/>
          <p:cNvSpPr>
            <a:spLocks noGrp="1"/>
          </p:cNvSpPr>
          <p:nvPr>
            <p:ph type="sldNum" sz="quarter" idx="12"/>
          </p:nvPr>
        </p:nvSpPr>
        <p:spPr/>
        <p:txBody>
          <a:bodyPr/>
          <a:lstStyle/>
          <a:p>
            <a:fld id="{EEDFEA1A-1C19-4A02-9D7A-2B9D6F915E72}" type="slidenum">
              <a:rPr lang="en-CA" smtClean="0"/>
              <a:t>7</a:t>
            </a:fld>
            <a:endParaRPr lang="en-CA"/>
          </a:p>
        </p:txBody>
      </p:sp>
      <p:pic>
        <p:nvPicPr>
          <p:cNvPr id="5" name="Picture 4"/>
          <p:cNvPicPr/>
          <p:nvPr/>
        </p:nvPicPr>
        <p:blipFill rotWithShape="1">
          <a:blip r:embed="rId2"/>
          <a:srcRect l="19231" t="63795" r="64744" b="24102"/>
          <a:stretch/>
        </p:blipFill>
        <p:spPr bwMode="auto">
          <a:xfrm>
            <a:off x="2204864" y="179513"/>
            <a:ext cx="2834640" cy="1152128"/>
          </a:xfrm>
          <a:prstGeom prst="rect">
            <a:avLst/>
          </a:prstGeom>
          <a:ln>
            <a:noFill/>
          </a:ln>
          <a:extLst>
            <a:ext uri="{53640926-AAD7-44D8-BBD7-CCE9431645EC}">
              <a14:shadowObscured xmlns:a14="http://schemas.microsoft.com/office/drawing/2010/main"/>
            </a:ext>
          </a:extLst>
        </p:spPr>
      </p:pic>
      <p:pic>
        <p:nvPicPr>
          <p:cNvPr id="7" name="Picture 6" descr="C:\Users\smithje1\Desktop\KILLARNEY AND FRENCH RIVER\Operations\Partnerships\FOM\Pictures\Tom_Viola_Pic.jpg"/>
          <p:cNvPicPr/>
          <p:nvPr/>
        </p:nvPicPr>
        <p:blipFill rotWithShape="1">
          <a:blip r:embed="rId3" cstate="print">
            <a:extLst>
              <a:ext uri="{28A0092B-C50C-407E-A947-70E740481C1C}">
                <a14:useLocalDpi xmlns:a14="http://schemas.microsoft.com/office/drawing/2010/main" val="0"/>
              </a:ext>
            </a:extLst>
          </a:blip>
          <a:srcRect t="4805" r="-76" b="11442"/>
          <a:stretch/>
        </p:blipFill>
        <p:spPr bwMode="auto">
          <a:xfrm>
            <a:off x="3592071" y="6372200"/>
            <a:ext cx="1898536" cy="1656184"/>
          </a:xfrm>
          <a:prstGeom prst="rect">
            <a:avLst/>
          </a:prstGeom>
          <a:noFill/>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5985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79512"/>
            <a:ext cx="6172200" cy="1710672"/>
          </a:xfrm>
        </p:spPr>
        <p:txBody>
          <a:bodyPr>
            <a:normAutofit fontScale="90000"/>
          </a:bodyPr>
          <a:lstStyle/>
          <a:p>
            <a:r>
              <a:rPr lang="en-CA" sz="3200" b="1" u="sng" dirty="0" smtClean="0"/>
              <a:t>Fun at the Park</a:t>
            </a:r>
            <a:r>
              <a:rPr lang="en-CA" sz="3200" dirty="0" smtClean="0"/>
              <a:t/>
            </a:r>
            <a:br>
              <a:rPr lang="en-CA" sz="3200" dirty="0" smtClean="0"/>
            </a:br>
            <a:r>
              <a:rPr lang="en-CA" sz="3200" dirty="0" smtClean="0"/>
              <a:t>August 2017 AGM and official opening of our portion of the Trans Canada Trail</a:t>
            </a:r>
            <a:endParaRPr lang="en-CA" sz="3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2696" y="2051720"/>
            <a:ext cx="5616624" cy="2936675"/>
          </a:xfrm>
        </p:spPr>
      </p:pic>
      <p:sp>
        <p:nvSpPr>
          <p:cNvPr id="4" name="Slide Number Placeholder 3"/>
          <p:cNvSpPr>
            <a:spLocks noGrp="1"/>
          </p:cNvSpPr>
          <p:nvPr>
            <p:ph type="sldNum" sz="quarter" idx="12"/>
          </p:nvPr>
        </p:nvSpPr>
        <p:spPr/>
        <p:txBody>
          <a:bodyPr/>
          <a:lstStyle/>
          <a:p>
            <a:fld id="{EEDFEA1A-1C19-4A02-9D7A-2B9D6F915E72}" type="slidenum">
              <a:rPr lang="en-CA" smtClean="0"/>
              <a:t>8</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787" y="5364088"/>
            <a:ext cx="5616624" cy="3168352"/>
          </a:xfrm>
          <a:prstGeom prst="rect">
            <a:avLst/>
          </a:prstGeom>
        </p:spPr>
      </p:pic>
    </p:spTree>
    <p:extLst>
      <p:ext uri="{BB962C8B-B14F-4D97-AF65-F5344CB8AC3E}">
        <p14:creationId xmlns:p14="http://schemas.microsoft.com/office/powerpoint/2010/main" val="1312008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2">
                <a:lumMod val="60000"/>
                <a:lumOff val="40000"/>
              </a:schemeClr>
            </a:solidFill>
          </a:ln>
        </p:spPr>
        <p:txBody>
          <a:bodyPr/>
          <a:lstStyle/>
          <a:p>
            <a:r>
              <a:rPr lang="en-CA" dirty="0" smtClean="0"/>
              <a:t>2017-2018 Board of Directors</a:t>
            </a:r>
            <a:endParaRPr lang="en-CA" dirty="0"/>
          </a:p>
        </p:txBody>
      </p:sp>
      <p:sp>
        <p:nvSpPr>
          <p:cNvPr id="3" name="Content Placeholder 2"/>
          <p:cNvSpPr>
            <a:spLocks noGrp="1"/>
          </p:cNvSpPr>
          <p:nvPr>
            <p:ph idx="1"/>
          </p:nvPr>
        </p:nvSpPr>
        <p:spPr/>
        <p:txBody>
          <a:bodyPr>
            <a:normAutofit/>
          </a:bodyPr>
          <a:lstStyle/>
          <a:p>
            <a:r>
              <a:rPr lang="en-CA" sz="1400" dirty="0" smtClean="0"/>
              <a:t>President:  		Peter Beckett</a:t>
            </a:r>
          </a:p>
          <a:p>
            <a:r>
              <a:rPr lang="en-CA" sz="1400" dirty="0" smtClean="0"/>
              <a:t>Vice President:		Mary Tallevi</a:t>
            </a:r>
          </a:p>
          <a:p>
            <a:r>
              <a:rPr lang="en-CA" sz="1400" dirty="0" smtClean="0"/>
              <a:t>Treasurer/Membership:	Brenda Tunney</a:t>
            </a:r>
          </a:p>
          <a:p>
            <a:r>
              <a:rPr lang="en-CA" sz="1400" dirty="0" smtClean="0"/>
              <a:t>Secretary:		Mary </a:t>
            </a:r>
            <a:r>
              <a:rPr lang="en-CA" sz="1400" dirty="0" err="1" smtClean="0"/>
              <a:t>Coulombe</a:t>
            </a:r>
            <a:endParaRPr lang="en-CA" sz="1400" dirty="0" smtClean="0"/>
          </a:p>
          <a:p>
            <a:r>
              <a:rPr lang="en-CA" sz="1400" dirty="0" smtClean="0"/>
              <a:t>Honorary Board Member: 	Harley Lang</a:t>
            </a:r>
          </a:p>
          <a:p>
            <a:endParaRPr lang="en-CA" sz="1400" dirty="0"/>
          </a:p>
          <a:p>
            <a:r>
              <a:rPr lang="en-CA" sz="1400" dirty="0" smtClean="0"/>
              <a:t>ONTARIO PARK REPRESENTATION:</a:t>
            </a:r>
          </a:p>
          <a:p>
            <a:r>
              <a:rPr lang="en-CA" sz="1400" dirty="0" smtClean="0"/>
              <a:t>Superintendent Parks Ontario	Jeremy Pawson</a:t>
            </a:r>
          </a:p>
          <a:p>
            <a:r>
              <a:rPr lang="en-CA" sz="1400" dirty="0" smtClean="0"/>
              <a:t>Assistant Superintendent	Jessica Smith</a:t>
            </a:r>
          </a:p>
          <a:p>
            <a:endParaRPr lang="en-CA" sz="1400" dirty="0"/>
          </a:p>
          <a:p>
            <a:r>
              <a:rPr lang="en-CA" sz="1400" dirty="0" smtClean="0"/>
              <a:t>CONTACT INFORMATION:</a:t>
            </a:r>
          </a:p>
          <a:p>
            <a:r>
              <a:rPr lang="en-CA" sz="1400" dirty="0" smtClean="0"/>
              <a:t> Internet: 	</a:t>
            </a:r>
            <a:r>
              <a:rPr lang="en-CA" sz="1400" dirty="0" smtClean="0">
                <a:hlinkClick r:id="rId2"/>
              </a:rPr>
              <a:t>www.mashkinonje.com</a:t>
            </a:r>
            <a:endParaRPr lang="en-CA" sz="1400" dirty="0" smtClean="0"/>
          </a:p>
          <a:p>
            <a:r>
              <a:rPr lang="en-CA" sz="1400" dirty="0" smtClean="0"/>
              <a:t>Email:     	</a:t>
            </a:r>
            <a:r>
              <a:rPr lang="en-CA" sz="1400" dirty="0" smtClean="0">
                <a:hlinkClick r:id="rId3"/>
              </a:rPr>
              <a:t>friendsofmashkinonje@gmail.com</a:t>
            </a:r>
            <a:endParaRPr lang="en-CA" sz="1400" dirty="0" smtClean="0"/>
          </a:p>
          <a:p>
            <a:r>
              <a:rPr lang="en-CA" sz="1400" dirty="0" smtClean="0"/>
              <a:t>Facebook                     www.facebook.com/friendsofmashkinonje</a:t>
            </a:r>
          </a:p>
          <a:p>
            <a:r>
              <a:rPr lang="en-CA" sz="1400" dirty="0" smtClean="0"/>
              <a:t>Mail:		 Friends of Mashkinonje</a:t>
            </a:r>
          </a:p>
          <a:p>
            <a:pPr marL="0" indent="0">
              <a:buNone/>
            </a:pPr>
            <a:r>
              <a:rPr lang="en-CA" sz="1400" dirty="0"/>
              <a:t> </a:t>
            </a:r>
            <a:r>
              <a:rPr lang="en-CA" sz="1400" dirty="0" smtClean="0"/>
              <a:t>                                              1692 Robin Avenue, Val Caron, Ontario P3N 1M3</a:t>
            </a:r>
            <a:r>
              <a:rPr lang="en-CA" sz="200" dirty="0" smtClean="0"/>
              <a:t>      , </a:t>
            </a:r>
          </a:p>
          <a:p>
            <a:pPr marL="0" indent="0">
              <a:buNone/>
            </a:pPr>
            <a:r>
              <a:rPr lang="en-CA" sz="200" dirty="0" err="1" smtClean="0"/>
              <a:t>Faceboo</a:t>
            </a:r>
            <a:endParaRPr lang="en-CA" sz="200" dirty="0" smtClean="0"/>
          </a:p>
          <a:p>
            <a:pPr marL="0" indent="0">
              <a:buNone/>
            </a:pPr>
            <a:endParaRPr lang="en-CA" sz="200" dirty="0" smtClean="0"/>
          </a:p>
          <a:p>
            <a:r>
              <a:rPr lang="en-CA" sz="200" dirty="0" smtClean="0"/>
              <a:t>  </a:t>
            </a:r>
          </a:p>
          <a:p>
            <a:pPr lvl="6"/>
            <a:endParaRPr lang="en-CA" sz="200" dirty="0"/>
          </a:p>
          <a:p>
            <a:endParaRPr lang="en-CA" sz="1000" dirty="0" smtClean="0"/>
          </a:p>
          <a:p>
            <a:pPr marL="457200" lvl="1" indent="0">
              <a:buNone/>
            </a:pPr>
            <a:endParaRPr lang="en-CA" sz="1400" dirty="0" smtClean="0"/>
          </a:p>
          <a:p>
            <a:pPr marL="457200" lvl="1" indent="0">
              <a:buNone/>
            </a:pPr>
            <a:endParaRPr lang="en-CA" sz="1400" dirty="0"/>
          </a:p>
          <a:p>
            <a:pPr marL="457200" lvl="1" indent="0">
              <a:buNone/>
            </a:pPr>
            <a:r>
              <a:rPr lang="en-CA" sz="1000" dirty="0" smtClean="0"/>
              <a:t>	</a:t>
            </a:r>
            <a:endParaRPr lang="en-CA" sz="1000" dirty="0"/>
          </a:p>
        </p:txBody>
      </p:sp>
      <p:sp>
        <p:nvSpPr>
          <p:cNvPr id="4" name="Slide Number Placeholder 3"/>
          <p:cNvSpPr>
            <a:spLocks noGrp="1"/>
          </p:cNvSpPr>
          <p:nvPr>
            <p:ph type="sldNum" sz="quarter" idx="12"/>
          </p:nvPr>
        </p:nvSpPr>
        <p:spPr/>
        <p:txBody>
          <a:bodyPr/>
          <a:lstStyle/>
          <a:p>
            <a:fld id="{EEDFEA1A-1C19-4A02-9D7A-2B9D6F915E72}" type="slidenum">
              <a:rPr lang="en-CA" smtClean="0"/>
              <a:t>9</a:t>
            </a:fld>
            <a:endParaRPr lang="en-CA"/>
          </a:p>
        </p:txBody>
      </p:sp>
    </p:spTree>
    <p:extLst>
      <p:ext uri="{BB962C8B-B14F-4D97-AF65-F5344CB8AC3E}">
        <p14:creationId xmlns:p14="http://schemas.microsoft.com/office/powerpoint/2010/main" val="1611855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912</TotalTime>
  <Words>1249</Words>
  <Application>Microsoft Office PowerPoint</Application>
  <PresentationFormat>On-screen Show (4:3)</PresentationFormat>
  <Paragraphs>129</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Wetlands Observer  Mashkinonje Provincial Park email address:  friendsofmashkinonje@gmail.com Vol 18 Issue 1                   January 2018                                                                                          </vt:lpstr>
      <vt:lpstr>Bits and Bites……..</vt:lpstr>
      <vt:lpstr>Annual Park Activities 2017/2018</vt:lpstr>
      <vt:lpstr>Friends of Mashkinonje 2018 Membership</vt:lpstr>
      <vt:lpstr>Happy Trails to You…..</vt:lpstr>
      <vt:lpstr>Canoe Raffle……. Draw October 2018</vt:lpstr>
      <vt:lpstr>Parks Ontario  </vt:lpstr>
      <vt:lpstr>Fun at the Park August 2017 AGM and official opening of our portion of the Trans Canada Trail</vt:lpstr>
      <vt:lpstr>2017-2018 Board of Directors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OF MASHKINONJE JANUARY 2016 NEWSLETTER</dc:title>
  <dc:creator>Tallevi</dc:creator>
  <cp:lastModifiedBy>Tallevi</cp:lastModifiedBy>
  <cp:revision>121</cp:revision>
  <cp:lastPrinted>2018-01-13T21:28:51Z</cp:lastPrinted>
  <dcterms:created xsi:type="dcterms:W3CDTF">2016-01-10T19:44:58Z</dcterms:created>
  <dcterms:modified xsi:type="dcterms:W3CDTF">2018-01-14T20:45:20Z</dcterms:modified>
</cp:coreProperties>
</file>